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</p:sldMasterIdLst>
  <p:notesMasterIdLst>
    <p:notesMasterId r:id="rId21"/>
  </p:notesMasterIdLst>
  <p:sldIdLst>
    <p:sldId id="256" r:id="rId3"/>
    <p:sldId id="259" r:id="rId4"/>
    <p:sldId id="257" r:id="rId5"/>
    <p:sldId id="273" r:id="rId6"/>
    <p:sldId id="274" r:id="rId7"/>
    <p:sldId id="258" r:id="rId8"/>
    <p:sldId id="260" r:id="rId9"/>
    <p:sldId id="261" r:id="rId10"/>
    <p:sldId id="262" r:id="rId11"/>
    <p:sldId id="267" r:id="rId12"/>
    <p:sldId id="263" r:id="rId13"/>
    <p:sldId id="264" r:id="rId14"/>
    <p:sldId id="265" r:id="rId15"/>
    <p:sldId id="266" r:id="rId16"/>
    <p:sldId id="272" r:id="rId17"/>
    <p:sldId id="268" r:id="rId18"/>
    <p:sldId id="277" r:id="rId19"/>
    <p:sldId id="270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47A3E1F-97AE-45CA-A796-CF015ED0EFFC}">
          <p14:sldIdLst>
            <p14:sldId id="256"/>
          </p14:sldIdLst>
        </p14:section>
        <p14:section name="Découpage" id="{03A8E652-39E5-48C2-8371-FA8027A5BD61}">
          <p14:sldIdLst>
            <p14:sldId id="259"/>
          </p14:sldIdLst>
        </p14:section>
        <p14:section name="Routes" id="{3C70BCDA-C2B7-404F-8EB3-B5B31326D95B}">
          <p14:sldIdLst>
            <p14:sldId id="257"/>
          </p14:sldIdLst>
        </p14:section>
        <p14:section name="Démo" id="{CDF180DE-4A3D-4999-A3D7-F5D9B63A797E}">
          <p14:sldIdLst>
            <p14:sldId id="273"/>
          </p14:sldIdLst>
        </p14:section>
        <p14:section name="Test cucumber et travis" id="{0AEDE216-AB49-45A6-910E-C909317904AF}">
          <p14:sldIdLst>
            <p14:sldId id="274"/>
          </p14:sldIdLst>
        </p14:section>
        <p14:section name="Tests Cucumber" id="{5F2F348E-62CE-4C0F-AEF0-32462F354161}">
          <p14:sldIdLst>
            <p14:sldId id="258"/>
            <p14:sldId id="260"/>
          </p14:sldIdLst>
        </p14:section>
        <p14:section name="Intégration Travis CI sans Docker" id="{295AFF4B-5FA4-4726-BA23-BF5821084FF5}">
          <p14:sldIdLst>
            <p14:sldId id="261"/>
            <p14:sldId id="262"/>
          </p14:sldIdLst>
        </p14:section>
        <p14:section name="Docker" id="{41E8BC36-48CD-4565-BF30-195879FA327F}">
          <p14:sldIdLst>
            <p14:sldId id="267"/>
            <p14:sldId id="263"/>
            <p14:sldId id="264"/>
            <p14:sldId id="265"/>
            <p14:sldId id="266"/>
          </p14:sldIdLst>
        </p14:section>
        <p14:section name="Démo Docker" id="{970C05C8-7E50-4875-A38E-4DB5A3BA5F77}">
          <p14:sldIdLst>
            <p14:sldId id="272"/>
          </p14:sldIdLst>
        </p14:section>
        <p14:section name="Docker et Travis CI" id="{8F2885C3-A019-464E-90B6-C8079AD1A05C}">
          <p14:sldIdLst>
            <p14:sldId id="268"/>
            <p14:sldId id="277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8531" autoAdjust="0"/>
  </p:normalViewPr>
  <p:slideViewPr>
    <p:cSldViewPr>
      <p:cViewPr varScale="1">
        <p:scale>
          <a:sx n="68" d="100"/>
          <a:sy n="68" d="100"/>
        </p:scale>
        <p:origin x="2844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49AD62-94C9-4D62-85B7-E7F8AD8CD4B9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FF422CC-1760-47D0-A385-AF767A0D9041}">
      <dgm:prSet/>
      <dgm:spPr/>
      <dgm:t>
        <a:bodyPr/>
        <a:lstStyle/>
        <a:p>
          <a:r>
            <a:rPr lang="en-GB"/>
            <a:t>Tests Cucumber </a:t>
          </a:r>
          <a:endParaRPr lang="en-US"/>
        </a:p>
      </dgm:t>
    </dgm:pt>
    <dgm:pt modelId="{6C47F7CB-6763-4C0E-831A-45F14BF86763}" type="parTrans" cxnId="{A154DFAE-1A35-4D3C-90BA-913AC7EF69B6}">
      <dgm:prSet/>
      <dgm:spPr/>
      <dgm:t>
        <a:bodyPr/>
        <a:lstStyle/>
        <a:p>
          <a:endParaRPr lang="en-US"/>
        </a:p>
      </dgm:t>
    </dgm:pt>
    <dgm:pt modelId="{3D41AA95-0F12-4D2D-B8BB-D992432B9E8D}" type="sibTrans" cxnId="{A154DFAE-1A35-4D3C-90BA-913AC7EF69B6}">
      <dgm:prSet/>
      <dgm:spPr/>
      <dgm:t>
        <a:bodyPr/>
        <a:lstStyle/>
        <a:p>
          <a:endParaRPr lang="en-US"/>
        </a:p>
      </dgm:t>
    </dgm:pt>
    <dgm:pt modelId="{32ED401F-D0B8-4FDD-93C6-787E90F161CB}">
      <dgm:prSet/>
      <dgm:spPr/>
      <dgm:t>
        <a:bodyPr/>
        <a:lstStyle/>
        <a:p>
          <a:r>
            <a:rPr lang="en-GB"/>
            <a:t>Intégration continue avec Travis CI</a:t>
          </a:r>
          <a:endParaRPr lang="en-US"/>
        </a:p>
      </dgm:t>
    </dgm:pt>
    <dgm:pt modelId="{00A487F9-5A7F-41D0-BF48-20177D2CE2CC}" type="parTrans" cxnId="{8D1FC7DC-15CF-400D-9A87-DD171944C238}">
      <dgm:prSet/>
      <dgm:spPr/>
      <dgm:t>
        <a:bodyPr/>
        <a:lstStyle/>
        <a:p>
          <a:endParaRPr lang="en-US"/>
        </a:p>
      </dgm:t>
    </dgm:pt>
    <dgm:pt modelId="{390384CF-E153-4711-8BC4-9CF159E28792}" type="sibTrans" cxnId="{8D1FC7DC-15CF-400D-9A87-DD171944C238}">
      <dgm:prSet/>
      <dgm:spPr/>
      <dgm:t>
        <a:bodyPr/>
        <a:lstStyle/>
        <a:p>
          <a:endParaRPr lang="en-US"/>
        </a:p>
      </dgm:t>
    </dgm:pt>
    <dgm:pt modelId="{66636A9A-6030-456C-95F9-6F752528B724}" type="pres">
      <dgm:prSet presAssocID="{7449AD62-94C9-4D62-85B7-E7F8AD8CD4B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GB"/>
        </a:p>
      </dgm:t>
    </dgm:pt>
    <dgm:pt modelId="{3D9BE546-D73F-4C23-9A90-BF4C3891FB43}" type="pres">
      <dgm:prSet presAssocID="{BFF422CC-1760-47D0-A385-AF767A0D9041}" presName="hierRoot1" presStyleCnt="0"/>
      <dgm:spPr/>
    </dgm:pt>
    <dgm:pt modelId="{98C71A55-4EF0-47AC-B046-EFEACDFD9206}" type="pres">
      <dgm:prSet presAssocID="{BFF422CC-1760-47D0-A385-AF767A0D9041}" presName="composite" presStyleCnt="0"/>
      <dgm:spPr/>
    </dgm:pt>
    <dgm:pt modelId="{4C90F3E3-52F3-4A00-A6E2-EA5928ED989A}" type="pres">
      <dgm:prSet presAssocID="{BFF422CC-1760-47D0-A385-AF767A0D9041}" presName="background" presStyleLbl="node0" presStyleIdx="0" presStyleCnt="2"/>
      <dgm:spPr/>
    </dgm:pt>
    <dgm:pt modelId="{AE992FE0-0AC8-404B-A0C3-B84B0DE61706}" type="pres">
      <dgm:prSet presAssocID="{BFF422CC-1760-47D0-A385-AF767A0D9041}" presName="text" presStyleLbl="fgAcc0" presStyleIdx="0" presStyleCnt="2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DD411711-58A4-4B74-8A4E-928A2AA2F656}" type="pres">
      <dgm:prSet presAssocID="{BFF422CC-1760-47D0-A385-AF767A0D9041}" presName="hierChild2" presStyleCnt="0"/>
      <dgm:spPr/>
    </dgm:pt>
    <dgm:pt modelId="{DABED082-5461-4C61-8E62-B3AB1AD1FC2A}" type="pres">
      <dgm:prSet presAssocID="{32ED401F-D0B8-4FDD-93C6-787E90F161CB}" presName="hierRoot1" presStyleCnt="0"/>
      <dgm:spPr/>
    </dgm:pt>
    <dgm:pt modelId="{72FFEEDD-0B76-4DBB-AF36-DD71925143C5}" type="pres">
      <dgm:prSet presAssocID="{32ED401F-D0B8-4FDD-93C6-787E90F161CB}" presName="composite" presStyleCnt="0"/>
      <dgm:spPr/>
    </dgm:pt>
    <dgm:pt modelId="{4886C768-E798-4CFF-8F5E-7046EB6BBFC2}" type="pres">
      <dgm:prSet presAssocID="{32ED401F-D0B8-4FDD-93C6-787E90F161CB}" presName="background" presStyleLbl="node0" presStyleIdx="1" presStyleCnt="2"/>
      <dgm:spPr/>
    </dgm:pt>
    <dgm:pt modelId="{1B281F89-A660-4EED-8B9E-5F1CAD60C9DC}" type="pres">
      <dgm:prSet presAssocID="{32ED401F-D0B8-4FDD-93C6-787E90F161CB}" presName="text" presStyleLbl="fgAcc0" presStyleIdx="1" presStyleCnt="2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0C43BB1B-20EC-4CE2-8406-DB5A094204CE}" type="pres">
      <dgm:prSet presAssocID="{32ED401F-D0B8-4FDD-93C6-787E90F161CB}" presName="hierChild2" presStyleCnt="0"/>
      <dgm:spPr/>
    </dgm:pt>
  </dgm:ptLst>
  <dgm:cxnLst>
    <dgm:cxn modelId="{A154DFAE-1A35-4D3C-90BA-913AC7EF69B6}" srcId="{7449AD62-94C9-4D62-85B7-E7F8AD8CD4B9}" destId="{BFF422CC-1760-47D0-A385-AF767A0D9041}" srcOrd="0" destOrd="0" parTransId="{6C47F7CB-6763-4C0E-831A-45F14BF86763}" sibTransId="{3D41AA95-0F12-4D2D-B8BB-D992432B9E8D}"/>
    <dgm:cxn modelId="{39D169A7-A062-4D31-8879-1E647C2D74F0}" type="presOf" srcId="{BFF422CC-1760-47D0-A385-AF767A0D9041}" destId="{AE992FE0-0AC8-404B-A0C3-B84B0DE61706}" srcOrd="0" destOrd="0" presId="urn:microsoft.com/office/officeart/2005/8/layout/hierarchy1"/>
    <dgm:cxn modelId="{8D1FC7DC-15CF-400D-9A87-DD171944C238}" srcId="{7449AD62-94C9-4D62-85B7-E7F8AD8CD4B9}" destId="{32ED401F-D0B8-4FDD-93C6-787E90F161CB}" srcOrd="1" destOrd="0" parTransId="{00A487F9-5A7F-41D0-BF48-20177D2CE2CC}" sibTransId="{390384CF-E153-4711-8BC4-9CF159E28792}"/>
    <dgm:cxn modelId="{24685FD5-E1A7-4987-825B-B6CF8A6F462B}" type="presOf" srcId="{7449AD62-94C9-4D62-85B7-E7F8AD8CD4B9}" destId="{66636A9A-6030-456C-95F9-6F752528B724}" srcOrd="0" destOrd="0" presId="urn:microsoft.com/office/officeart/2005/8/layout/hierarchy1"/>
    <dgm:cxn modelId="{200D651F-AAFA-40FA-9502-D4E7A10F7276}" type="presOf" srcId="{32ED401F-D0B8-4FDD-93C6-787E90F161CB}" destId="{1B281F89-A660-4EED-8B9E-5F1CAD60C9DC}" srcOrd="0" destOrd="0" presId="urn:microsoft.com/office/officeart/2005/8/layout/hierarchy1"/>
    <dgm:cxn modelId="{5213D584-66EE-4918-B1A2-A9E53595BF46}" type="presParOf" srcId="{66636A9A-6030-456C-95F9-6F752528B724}" destId="{3D9BE546-D73F-4C23-9A90-BF4C3891FB43}" srcOrd="0" destOrd="0" presId="urn:microsoft.com/office/officeart/2005/8/layout/hierarchy1"/>
    <dgm:cxn modelId="{FA2934C5-626C-480F-B642-11130933EC6F}" type="presParOf" srcId="{3D9BE546-D73F-4C23-9A90-BF4C3891FB43}" destId="{98C71A55-4EF0-47AC-B046-EFEACDFD9206}" srcOrd="0" destOrd="0" presId="urn:microsoft.com/office/officeart/2005/8/layout/hierarchy1"/>
    <dgm:cxn modelId="{BB41AADE-6913-42E5-9DB5-B05827726E7E}" type="presParOf" srcId="{98C71A55-4EF0-47AC-B046-EFEACDFD9206}" destId="{4C90F3E3-52F3-4A00-A6E2-EA5928ED989A}" srcOrd="0" destOrd="0" presId="urn:microsoft.com/office/officeart/2005/8/layout/hierarchy1"/>
    <dgm:cxn modelId="{2028A800-357B-417A-B144-32AA483A87E6}" type="presParOf" srcId="{98C71A55-4EF0-47AC-B046-EFEACDFD9206}" destId="{AE992FE0-0AC8-404B-A0C3-B84B0DE61706}" srcOrd="1" destOrd="0" presId="urn:microsoft.com/office/officeart/2005/8/layout/hierarchy1"/>
    <dgm:cxn modelId="{F65EA705-31DE-4FAF-A992-18660582F3C8}" type="presParOf" srcId="{3D9BE546-D73F-4C23-9A90-BF4C3891FB43}" destId="{DD411711-58A4-4B74-8A4E-928A2AA2F656}" srcOrd="1" destOrd="0" presId="urn:microsoft.com/office/officeart/2005/8/layout/hierarchy1"/>
    <dgm:cxn modelId="{0A2BAC37-CC25-4154-80B5-CCA4D8BCF05E}" type="presParOf" srcId="{66636A9A-6030-456C-95F9-6F752528B724}" destId="{DABED082-5461-4C61-8E62-B3AB1AD1FC2A}" srcOrd="1" destOrd="0" presId="urn:microsoft.com/office/officeart/2005/8/layout/hierarchy1"/>
    <dgm:cxn modelId="{D7F282E9-6D7D-4F92-A28C-E22DF3F60A62}" type="presParOf" srcId="{DABED082-5461-4C61-8E62-B3AB1AD1FC2A}" destId="{72FFEEDD-0B76-4DBB-AF36-DD71925143C5}" srcOrd="0" destOrd="0" presId="urn:microsoft.com/office/officeart/2005/8/layout/hierarchy1"/>
    <dgm:cxn modelId="{2DB9CD09-0603-4146-BE96-DE9DB0C76924}" type="presParOf" srcId="{72FFEEDD-0B76-4DBB-AF36-DD71925143C5}" destId="{4886C768-E798-4CFF-8F5E-7046EB6BBFC2}" srcOrd="0" destOrd="0" presId="urn:microsoft.com/office/officeart/2005/8/layout/hierarchy1"/>
    <dgm:cxn modelId="{B2DFF116-58D0-4394-9434-91250D006913}" type="presParOf" srcId="{72FFEEDD-0B76-4DBB-AF36-DD71925143C5}" destId="{1B281F89-A660-4EED-8B9E-5F1CAD60C9DC}" srcOrd="1" destOrd="0" presId="urn:microsoft.com/office/officeart/2005/8/layout/hierarchy1"/>
    <dgm:cxn modelId="{49F60490-D5F6-42BF-BE67-7884FB5E43C3}" type="presParOf" srcId="{DABED082-5461-4C61-8E62-B3AB1AD1FC2A}" destId="{0C43BB1B-20EC-4CE2-8406-DB5A094204C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E5F06A-0B2C-4605-BDF2-CB1C3619F591}" type="datetimeFigureOut">
              <a:rPr lang="en-GB" smtClean="0"/>
              <a:t>13/05/2019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A14969-5423-4970-9E53-491AFC29036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834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Découpe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3 sous </a:t>
            </a:r>
            <a:r>
              <a:rPr lang="en-GB" dirty="0" err="1"/>
              <a:t>projets</a:t>
            </a:r>
            <a:r>
              <a:rPr lang="en-GB" dirty="0"/>
              <a:t> : </a:t>
            </a:r>
          </a:p>
          <a:p>
            <a:endParaRPr lang="en-GB" dirty="0"/>
          </a:p>
          <a:p>
            <a:r>
              <a:rPr lang="en-GB" dirty="0" err="1"/>
              <a:t>Serveur</a:t>
            </a:r>
            <a:r>
              <a:rPr lang="en-GB" dirty="0"/>
              <a:t> et </a:t>
            </a:r>
            <a:r>
              <a:rPr lang="en-GB" dirty="0" err="1"/>
              <a:t>joueur</a:t>
            </a:r>
            <a:r>
              <a:rPr lang="en-GB" dirty="0"/>
              <a:t> bien </a:t>
            </a:r>
            <a:r>
              <a:rPr lang="en-GB" dirty="0" err="1"/>
              <a:t>dissocier</a:t>
            </a:r>
            <a:r>
              <a:rPr lang="en-GB" dirty="0"/>
              <a:t> grace a la creation de </a:t>
            </a:r>
            <a:r>
              <a:rPr lang="en-GB" dirty="0" err="1"/>
              <a:t>commun</a:t>
            </a:r>
            <a:r>
              <a:rPr lang="en-GB" dirty="0"/>
              <a:t> qui </a:t>
            </a:r>
            <a:r>
              <a:rPr lang="en-GB" dirty="0" err="1"/>
              <a:t>est</a:t>
            </a:r>
            <a:r>
              <a:rPr lang="en-GB" dirty="0"/>
              <a:t> le </a:t>
            </a:r>
            <a:r>
              <a:rPr lang="en-GB" dirty="0" err="1"/>
              <a:t>seul</a:t>
            </a:r>
            <a:r>
              <a:rPr lang="en-GB" dirty="0"/>
              <a:t> a </a:t>
            </a:r>
            <a:r>
              <a:rPr lang="en-GB" dirty="0" err="1"/>
              <a:t>interagir</a:t>
            </a:r>
            <a:r>
              <a:rPr lang="en-GB" dirty="0"/>
              <a:t> </a:t>
            </a:r>
            <a:r>
              <a:rPr lang="en-GB" dirty="0" err="1"/>
              <a:t>directement</a:t>
            </a:r>
            <a:r>
              <a:rPr lang="en-GB" dirty="0"/>
              <a:t> avec </a:t>
            </a:r>
            <a:r>
              <a:rPr lang="en-GB" dirty="0" err="1"/>
              <a:t>serveur</a:t>
            </a:r>
            <a:r>
              <a:rPr lang="en-GB" dirty="0"/>
              <a:t> et </a:t>
            </a:r>
            <a:r>
              <a:rPr lang="en-GB" dirty="0" err="1"/>
              <a:t>joueur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Notre implementation , </a:t>
            </a:r>
            <a:r>
              <a:rPr lang="en-GB" dirty="0" err="1"/>
              <a:t>comme</a:t>
            </a:r>
            <a:r>
              <a:rPr lang="en-GB" dirty="0"/>
              <a:t> on </a:t>
            </a:r>
            <a:r>
              <a:rPr lang="en-GB" dirty="0" err="1"/>
              <a:t>va</a:t>
            </a:r>
            <a:r>
              <a:rPr lang="en-GB" dirty="0"/>
              <a:t> le </a:t>
            </a:r>
            <a:r>
              <a:rPr lang="en-GB" dirty="0" err="1"/>
              <a:t>voir</a:t>
            </a:r>
            <a:r>
              <a:rPr lang="en-GB" dirty="0"/>
              <a:t> par la suite , </a:t>
            </a:r>
            <a:r>
              <a:rPr lang="en-GB" dirty="0" err="1"/>
              <a:t>définie</a:t>
            </a:r>
            <a:r>
              <a:rPr lang="en-GB" dirty="0"/>
              <a:t> </a:t>
            </a:r>
            <a:r>
              <a:rPr lang="en-GB" dirty="0" err="1"/>
              <a:t>serveur</a:t>
            </a:r>
            <a:r>
              <a:rPr lang="en-GB" dirty="0"/>
              <a:t> et </a:t>
            </a:r>
            <a:r>
              <a:rPr lang="en-GB" dirty="0" err="1"/>
              <a:t>joueur</a:t>
            </a:r>
            <a:r>
              <a:rPr lang="en-GB" dirty="0"/>
              <a:t> </a:t>
            </a:r>
            <a:r>
              <a:rPr lang="en-GB" dirty="0" err="1"/>
              <a:t>comme</a:t>
            </a:r>
            <a:r>
              <a:rPr lang="en-GB" dirty="0"/>
              <a:t> des </a:t>
            </a:r>
            <a:r>
              <a:rPr lang="en-GB" dirty="0" err="1"/>
              <a:t>serveurs</a:t>
            </a:r>
            <a:r>
              <a:rPr lang="en-GB" dirty="0"/>
              <a:t>. Et </a:t>
            </a:r>
            <a:r>
              <a:rPr lang="en-GB" dirty="0" err="1"/>
              <a:t>leur</a:t>
            </a:r>
            <a:r>
              <a:rPr lang="en-GB" dirty="0"/>
              <a:t> interaction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uniquement</a:t>
            </a:r>
            <a:r>
              <a:rPr lang="en-GB" dirty="0"/>
              <a:t> possible via les routes rest </a:t>
            </a:r>
            <a:r>
              <a:rPr lang="en-GB" dirty="0" err="1"/>
              <a:t>qu’on</a:t>
            </a:r>
            <a:r>
              <a:rPr lang="en-GB" dirty="0"/>
              <a:t> </a:t>
            </a:r>
            <a:r>
              <a:rPr lang="en-GB" dirty="0" err="1"/>
              <a:t>va</a:t>
            </a:r>
            <a:r>
              <a:rPr lang="en-GB" dirty="0"/>
              <a:t> </a:t>
            </a:r>
            <a:r>
              <a:rPr lang="en-GB" dirty="0" err="1"/>
              <a:t>évoquer</a:t>
            </a:r>
            <a:r>
              <a:rPr lang="en-GB" dirty="0"/>
              <a:t> tout de suite.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14969-5423-4970-9E53-491AFC29036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9402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14969-5423-4970-9E53-491AFC29036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857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On </a:t>
            </a:r>
            <a:r>
              <a:rPr lang="en-GB" dirty="0" err="1"/>
              <a:t>modifie</a:t>
            </a:r>
            <a:r>
              <a:rPr lang="en-GB" dirty="0"/>
              <a:t> le travis.yml </a:t>
            </a:r>
            <a:r>
              <a:rPr lang="en-GB" dirty="0" err="1"/>
              <a:t>afin</a:t>
            </a:r>
            <a:r>
              <a:rPr lang="en-GB" dirty="0"/>
              <a:t> de </a:t>
            </a:r>
            <a:r>
              <a:rPr lang="en-GB" dirty="0" err="1"/>
              <a:t>preciser</a:t>
            </a:r>
            <a:r>
              <a:rPr lang="en-GB" dirty="0"/>
              <a:t> </a:t>
            </a:r>
            <a:r>
              <a:rPr lang="en-GB" dirty="0" err="1"/>
              <a:t>l’environnemeent</a:t>
            </a:r>
            <a:r>
              <a:rPr lang="en-GB" dirty="0"/>
              <a:t> dans </a:t>
            </a:r>
            <a:r>
              <a:rPr lang="en-GB" dirty="0" err="1"/>
              <a:t>lequel</a:t>
            </a:r>
            <a:r>
              <a:rPr lang="en-GB" dirty="0"/>
              <a:t> </a:t>
            </a:r>
            <a:r>
              <a:rPr lang="en-GB" dirty="0" err="1"/>
              <a:t>travis</a:t>
            </a:r>
            <a:r>
              <a:rPr lang="en-GB" dirty="0"/>
              <a:t> </a:t>
            </a:r>
            <a:r>
              <a:rPr lang="en-GB" dirty="0" err="1"/>
              <a:t>doit</a:t>
            </a:r>
            <a:r>
              <a:rPr lang="en-GB" dirty="0"/>
              <a:t> executer les tests </a:t>
            </a:r>
            <a:r>
              <a:rPr lang="en-GB" dirty="0" err="1"/>
              <a:t>mais</a:t>
            </a:r>
            <a:r>
              <a:rPr lang="en-GB" dirty="0"/>
              <a:t> on </a:t>
            </a:r>
            <a:r>
              <a:rPr lang="en-GB" dirty="0" err="1"/>
              <a:t>lui</a:t>
            </a:r>
            <a:r>
              <a:rPr lang="en-GB" dirty="0"/>
              <a:t> precise </a:t>
            </a:r>
            <a:r>
              <a:rPr lang="en-GB" dirty="0" err="1"/>
              <a:t>également</a:t>
            </a:r>
            <a:r>
              <a:rPr lang="en-GB" dirty="0"/>
              <a:t>  </a:t>
            </a:r>
            <a:r>
              <a:rPr lang="en-GB" dirty="0" err="1"/>
              <a:t>certaines</a:t>
            </a:r>
            <a:r>
              <a:rPr lang="en-GB" dirty="0"/>
              <a:t> </a:t>
            </a:r>
            <a:r>
              <a:rPr lang="en-GB" dirty="0" err="1"/>
              <a:t>commande</a:t>
            </a:r>
            <a:r>
              <a:rPr lang="en-GB" dirty="0"/>
              <a:t> pour verifier le bon </a:t>
            </a:r>
            <a:r>
              <a:rPr lang="en-GB" dirty="0" err="1"/>
              <a:t>deployement</a:t>
            </a:r>
            <a:r>
              <a:rPr lang="en-GB" dirty="0"/>
              <a:t>:</a:t>
            </a:r>
          </a:p>
          <a:p>
            <a:r>
              <a:rPr lang="en-GB" dirty="0" err="1"/>
              <a:t>Ici</a:t>
            </a:r>
            <a:r>
              <a:rPr lang="en-GB" dirty="0"/>
              <a:t> on </a:t>
            </a:r>
            <a:r>
              <a:rPr lang="en-GB" dirty="0" err="1"/>
              <a:t>lui</a:t>
            </a:r>
            <a:r>
              <a:rPr lang="en-GB" dirty="0"/>
              <a:t> </a:t>
            </a:r>
            <a:r>
              <a:rPr lang="en-GB" dirty="0" err="1"/>
              <a:t>demande</a:t>
            </a:r>
            <a:r>
              <a:rPr lang="en-GB" dirty="0"/>
              <a:t> </a:t>
            </a:r>
            <a:r>
              <a:rPr lang="en-GB" dirty="0" err="1"/>
              <a:t>donc</a:t>
            </a:r>
            <a:r>
              <a:rPr lang="en-GB" dirty="0"/>
              <a:t> de </a:t>
            </a:r>
            <a:r>
              <a:rPr lang="en-GB" dirty="0" err="1"/>
              <a:t>créer</a:t>
            </a:r>
            <a:r>
              <a:rPr lang="en-GB" dirty="0"/>
              <a:t> les images </a:t>
            </a:r>
            <a:r>
              <a:rPr lang="en-GB" dirty="0" err="1"/>
              <a:t>serveur</a:t>
            </a:r>
            <a:r>
              <a:rPr lang="en-GB" dirty="0"/>
              <a:t> et </a:t>
            </a:r>
            <a:r>
              <a:rPr lang="en-GB" dirty="0" err="1"/>
              <a:t>joueur</a:t>
            </a:r>
            <a:r>
              <a:rPr lang="en-GB" dirty="0"/>
              <a:t> </a:t>
            </a:r>
            <a:r>
              <a:rPr lang="en-GB" dirty="0" err="1"/>
              <a:t>puis</a:t>
            </a:r>
            <a:r>
              <a:rPr lang="en-GB" dirty="0"/>
              <a:t> de les executer avec le </a:t>
            </a:r>
            <a:r>
              <a:rPr lang="en-GB" dirty="0" err="1"/>
              <a:t>dockercompose</a:t>
            </a:r>
            <a:r>
              <a:rPr lang="en-GB" dirty="0"/>
              <a:t> don’t on a </a:t>
            </a:r>
            <a:r>
              <a:rPr lang="en-GB" dirty="0" err="1"/>
              <a:t>parlé</a:t>
            </a:r>
            <a:r>
              <a:rPr lang="en-GB" dirty="0"/>
              <a:t> </a:t>
            </a:r>
            <a:r>
              <a:rPr lang="en-GB" dirty="0" err="1"/>
              <a:t>juste</a:t>
            </a:r>
            <a:r>
              <a:rPr lang="en-GB" dirty="0"/>
              <a:t> </a:t>
            </a:r>
            <a:r>
              <a:rPr lang="en-GB" dirty="0" err="1"/>
              <a:t>avant</a:t>
            </a:r>
            <a:r>
              <a:rPr lang="en-GB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14969-5423-4970-9E53-491AFC29036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025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14969-5423-4970-9E53-491AFC290365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784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Video de demo de N parties avec N </a:t>
            </a:r>
            <a:r>
              <a:rPr lang="en-GB" dirty="0" err="1"/>
              <a:t>joueurs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14969-5423-4970-9E53-491AFC29036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788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Dans </a:t>
            </a:r>
            <a:r>
              <a:rPr lang="en-GB" dirty="0" err="1"/>
              <a:t>cette</a:t>
            </a:r>
            <a:r>
              <a:rPr lang="en-GB" dirty="0"/>
              <a:t> section on </a:t>
            </a:r>
            <a:r>
              <a:rPr lang="en-GB" dirty="0" err="1"/>
              <a:t>va</a:t>
            </a:r>
            <a:r>
              <a:rPr lang="en-GB" dirty="0"/>
              <a:t> </a:t>
            </a:r>
            <a:r>
              <a:rPr lang="en-GB" dirty="0" err="1"/>
              <a:t>parler</a:t>
            </a:r>
            <a:r>
              <a:rPr lang="en-GB" dirty="0"/>
              <a:t> des tests </a:t>
            </a:r>
            <a:r>
              <a:rPr lang="en-GB" dirty="0" err="1"/>
              <a:t>effectués</a:t>
            </a:r>
            <a:r>
              <a:rPr lang="en-GB" dirty="0"/>
              <a:t> et de </a:t>
            </a:r>
            <a:r>
              <a:rPr lang="en-GB" dirty="0" err="1"/>
              <a:t>l’integration</a:t>
            </a:r>
            <a:r>
              <a:rPr lang="en-GB" dirty="0"/>
              <a:t> continue </a:t>
            </a:r>
            <a:r>
              <a:rPr lang="en-GB" dirty="0" err="1"/>
              <a:t>effectuée</a:t>
            </a:r>
            <a:r>
              <a:rPr lang="en-GB" dirty="0"/>
              <a:t> avec </a:t>
            </a:r>
            <a:r>
              <a:rPr lang="en-GB" dirty="0" err="1"/>
              <a:t>travis</a:t>
            </a:r>
            <a:r>
              <a:rPr lang="en-GB" dirty="0"/>
              <a:t> ci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14969-5423-4970-9E53-491AFC29036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3383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Parlons à présent de l’intégration continu de</a:t>
            </a:r>
            <a:r>
              <a:rPr lang="fr-FR" baseline="0" dirty="0" smtClean="0"/>
              <a:t> notre projet </a:t>
            </a:r>
            <a:r>
              <a:rPr lang="fr-FR" dirty="0" smtClean="0"/>
              <a:t>avec </a:t>
            </a:r>
            <a:r>
              <a:rPr lang="fr-FR" dirty="0" err="1" smtClean="0"/>
              <a:t>Travis</a:t>
            </a:r>
            <a:r>
              <a:rPr lang="fr-FR" baseline="0" dirty="0" smtClean="0"/>
              <a:t> CI.</a:t>
            </a:r>
          </a:p>
          <a:p>
            <a:endParaRPr lang="fr-FR" baseline="0" dirty="0" smtClean="0"/>
          </a:p>
          <a:p>
            <a:r>
              <a:rPr lang="fr-FR" dirty="0" smtClean="0"/>
              <a:t>Afin</a:t>
            </a:r>
            <a:r>
              <a:rPr lang="fr-FR" baseline="0" dirty="0" smtClean="0"/>
              <a:t> de pouvoir mettre en place une architecture de développement continu comme on peut le voir juste ici, il fallait dans un premier temps faire communiquer notre gestionnaire de code source, c’est-à-dire </a:t>
            </a:r>
            <a:r>
              <a:rPr lang="fr-FR" baseline="0" dirty="0" err="1" smtClean="0"/>
              <a:t>GitHub</a:t>
            </a:r>
            <a:r>
              <a:rPr lang="fr-FR" baseline="0" dirty="0" smtClean="0"/>
              <a:t>, avec un logiciel d’intégration continu, ici </a:t>
            </a:r>
            <a:r>
              <a:rPr lang="fr-FR" baseline="0" dirty="0" err="1" smtClean="0"/>
              <a:t>Travis</a:t>
            </a:r>
            <a:r>
              <a:rPr lang="fr-FR" baseline="0" dirty="0" smtClean="0"/>
              <a:t> CI.</a:t>
            </a:r>
          </a:p>
          <a:p>
            <a:endParaRPr lang="fr-FR" dirty="0" smtClean="0"/>
          </a:p>
          <a:p>
            <a:r>
              <a:rPr lang="fr-FR" dirty="0" smtClean="0"/>
              <a:t>C’est pourquoi nous avons créé et ajouté dans</a:t>
            </a:r>
            <a:r>
              <a:rPr lang="fr-FR" baseline="0" dirty="0" smtClean="0"/>
              <a:t> le </a:t>
            </a:r>
            <a:r>
              <a:rPr lang="fr-FR" baseline="0" dirty="0" err="1" smtClean="0"/>
              <a:t>repository</a:t>
            </a:r>
            <a:r>
              <a:rPr lang="fr-FR" baseline="0" dirty="0" smtClean="0"/>
              <a:t> de notre projet un fichier </a:t>
            </a:r>
            <a:r>
              <a:rPr lang="fr-FR" baseline="0" dirty="0" err="1" smtClean="0"/>
              <a:t>travis.yml</a:t>
            </a:r>
            <a:r>
              <a:rPr lang="fr-FR" baseline="0" dirty="0" smtClean="0"/>
              <a:t> contenant les informations suivantes.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4969-5423-4970-9E53-491AFC29036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463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Comme </a:t>
            </a:r>
            <a:r>
              <a:rPr lang="en-GB" dirty="0" err="1"/>
              <a:t>décrit</a:t>
            </a:r>
            <a:r>
              <a:rPr lang="en-GB" dirty="0"/>
              <a:t> dans le rapport </a:t>
            </a:r>
            <a:r>
              <a:rPr lang="en-GB" dirty="0" err="1"/>
              <a:t>avant</a:t>
            </a:r>
            <a:r>
              <a:rPr lang="en-GB" dirty="0"/>
              <a:t> de </a:t>
            </a:r>
            <a:r>
              <a:rPr lang="en-GB" dirty="0" err="1"/>
              <a:t>pouvoir</a:t>
            </a:r>
            <a:r>
              <a:rPr lang="en-GB" dirty="0"/>
              <a:t> deployer </a:t>
            </a:r>
            <a:r>
              <a:rPr lang="en-GB" dirty="0" err="1"/>
              <a:t>notre</a:t>
            </a:r>
            <a:r>
              <a:rPr lang="en-GB" dirty="0"/>
              <a:t> application dans docker on a </a:t>
            </a:r>
            <a:r>
              <a:rPr lang="en-GB" dirty="0" err="1"/>
              <a:t>modifié</a:t>
            </a:r>
            <a:r>
              <a:rPr lang="en-GB" dirty="0"/>
              <a:t> </a:t>
            </a:r>
            <a:r>
              <a:rPr lang="en-GB" dirty="0" err="1"/>
              <a:t>nos</a:t>
            </a:r>
            <a:r>
              <a:rPr lang="en-GB" dirty="0"/>
              <a:t> pom.xml avec les </a:t>
            </a:r>
            <a:r>
              <a:rPr lang="en-GB" dirty="0" err="1"/>
              <a:t>dépendances</a:t>
            </a:r>
            <a:r>
              <a:rPr lang="en-GB" dirty="0"/>
              <a:t> </a:t>
            </a:r>
            <a:r>
              <a:rPr lang="en-GB" dirty="0" err="1"/>
              <a:t>nécessaires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Et </a:t>
            </a:r>
            <a:r>
              <a:rPr lang="en-GB" dirty="0" err="1"/>
              <a:t>ensuite</a:t>
            </a:r>
            <a:r>
              <a:rPr lang="en-GB" dirty="0"/>
              <a:t> on </a:t>
            </a:r>
            <a:r>
              <a:rPr lang="en-GB" dirty="0" err="1"/>
              <a:t>s’est</a:t>
            </a:r>
            <a:r>
              <a:rPr lang="en-GB" dirty="0"/>
              <a:t> </a:t>
            </a:r>
            <a:r>
              <a:rPr lang="en-GB" dirty="0" err="1"/>
              <a:t>occupé</a:t>
            </a:r>
            <a:r>
              <a:rPr lang="en-GB" dirty="0"/>
              <a:t> des Dockerfiles pour la creation des images</a:t>
            </a:r>
          </a:p>
          <a:p>
            <a:r>
              <a:rPr lang="en-GB" dirty="0" err="1"/>
              <a:t>Puis</a:t>
            </a:r>
            <a:r>
              <a:rPr lang="en-GB" dirty="0"/>
              <a:t> du docker compose </a:t>
            </a:r>
            <a:r>
              <a:rPr lang="en-GB" dirty="0" err="1"/>
              <a:t>afin</a:t>
            </a:r>
            <a:r>
              <a:rPr lang="en-GB" dirty="0"/>
              <a:t> de les lancer dans le meme container.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Pour le Dockerfile, </a:t>
            </a:r>
            <a:r>
              <a:rPr lang="en-GB" dirty="0" err="1"/>
              <a:t>va</a:t>
            </a:r>
            <a:r>
              <a:rPr lang="en-GB" dirty="0"/>
              <a:t> </a:t>
            </a:r>
            <a:r>
              <a:rPr lang="en-GB" dirty="0" err="1"/>
              <a:t>permettre</a:t>
            </a:r>
            <a:r>
              <a:rPr lang="en-GB" dirty="0"/>
              <a:t> de </a:t>
            </a:r>
            <a:r>
              <a:rPr lang="en-GB" dirty="0" err="1"/>
              <a:t>préciser</a:t>
            </a:r>
            <a:r>
              <a:rPr lang="en-GB" dirty="0"/>
              <a:t> </a:t>
            </a:r>
            <a:r>
              <a:rPr lang="en-GB" dirty="0" err="1"/>
              <a:t>quel</a:t>
            </a:r>
            <a:r>
              <a:rPr lang="en-GB" dirty="0"/>
              <a:t> </a:t>
            </a:r>
            <a:r>
              <a:rPr lang="en-GB" dirty="0" err="1"/>
              <a:t>environnement</a:t>
            </a:r>
            <a:r>
              <a:rPr lang="en-GB" dirty="0"/>
              <a:t> (language) charger  necessaire à </a:t>
            </a:r>
            <a:r>
              <a:rPr lang="en-GB" dirty="0" err="1"/>
              <a:t>l’execution</a:t>
            </a:r>
            <a:r>
              <a:rPr lang="en-GB" dirty="0"/>
              <a:t> de </a:t>
            </a:r>
            <a:r>
              <a:rPr lang="en-GB" dirty="0" err="1"/>
              <a:t>l’appli</a:t>
            </a:r>
            <a:endParaRPr lang="en-GB" dirty="0"/>
          </a:p>
          <a:p>
            <a:r>
              <a:rPr lang="en-GB" dirty="0"/>
              <a:t> et on </a:t>
            </a:r>
            <a:r>
              <a:rPr lang="en-GB" dirty="0" err="1"/>
              <a:t>va</a:t>
            </a:r>
            <a:r>
              <a:rPr lang="en-GB" dirty="0"/>
              <a:t> </a:t>
            </a:r>
            <a:r>
              <a:rPr lang="en-GB" dirty="0" err="1"/>
              <a:t>donc</a:t>
            </a:r>
            <a:r>
              <a:rPr lang="en-GB" dirty="0"/>
              <a:t> </a:t>
            </a:r>
            <a:r>
              <a:rPr lang="en-GB" dirty="0" err="1"/>
              <a:t>apres</a:t>
            </a:r>
            <a:r>
              <a:rPr lang="en-GB" dirty="0"/>
              <a:t> la </a:t>
            </a:r>
            <a:r>
              <a:rPr lang="en-GB" dirty="0" err="1"/>
              <a:t>création</a:t>
            </a:r>
            <a:r>
              <a:rPr lang="en-GB" dirty="0"/>
              <a:t> des .jar avec un </a:t>
            </a:r>
            <a:r>
              <a:rPr lang="en-GB" dirty="0" err="1"/>
              <a:t>mvn</a:t>
            </a:r>
            <a:r>
              <a:rPr lang="en-GB" dirty="0"/>
              <a:t> clean install </a:t>
            </a:r>
            <a:r>
              <a:rPr lang="en-GB" dirty="0" err="1"/>
              <a:t>ou</a:t>
            </a:r>
            <a:r>
              <a:rPr lang="en-GB" dirty="0"/>
              <a:t> clean package</a:t>
            </a:r>
          </a:p>
          <a:p>
            <a:endParaRPr lang="en-GB" dirty="0"/>
          </a:p>
          <a:p>
            <a:r>
              <a:rPr lang="en-GB" dirty="0"/>
              <a:t>Et on le </a:t>
            </a:r>
            <a:r>
              <a:rPr lang="en-GB" dirty="0" err="1"/>
              <a:t>copie</a:t>
            </a:r>
            <a:r>
              <a:rPr lang="en-GB" dirty="0"/>
              <a:t> dans docker et on precise comment </a:t>
            </a:r>
            <a:r>
              <a:rPr lang="en-GB" dirty="0" err="1"/>
              <a:t>l’executer</a:t>
            </a:r>
            <a:r>
              <a:rPr lang="en-GB" dirty="0"/>
              <a:t> 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14969-5423-4970-9E53-491AFC29036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175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Et </a:t>
            </a:r>
            <a:r>
              <a:rPr lang="en-GB" dirty="0" err="1"/>
              <a:t>enfin</a:t>
            </a:r>
            <a:r>
              <a:rPr lang="en-GB" dirty="0"/>
              <a:t> </a:t>
            </a:r>
            <a:r>
              <a:rPr lang="en-GB" dirty="0" err="1"/>
              <a:t>quand</a:t>
            </a:r>
            <a:r>
              <a:rPr lang="en-GB" dirty="0"/>
              <a:t> on lance la </a:t>
            </a:r>
            <a:r>
              <a:rPr lang="en-GB" dirty="0" err="1"/>
              <a:t>commande</a:t>
            </a:r>
            <a:r>
              <a:rPr lang="en-GB" dirty="0"/>
              <a:t> docker build –f Dockerfile –t </a:t>
            </a:r>
            <a:r>
              <a:rPr lang="en-GB" dirty="0" err="1"/>
              <a:t>serveur</a:t>
            </a:r>
            <a:r>
              <a:rPr lang="en-GB" dirty="0"/>
              <a:t> .</a:t>
            </a:r>
          </a:p>
          <a:p>
            <a:endParaRPr lang="en-GB" dirty="0"/>
          </a:p>
          <a:p>
            <a:r>
              <a:rPr lang="en-GB" dirty="0" err="1"/>
              <a:t>L’image</a:t>
            </a:r>
            <a:r>
              <a:rPr lang="en-GB" dirty="0"/>
              <a:t> </a:t>
            </a:r>
            <a:r>
              <a:rPr lang="en-GB" dirty="0" err="1"/>
              <a:t>est</a:t>
            </a:r>
            <a:r>
              <a:rPr lang="en-GB" dirty="0"/>
              <a:t> bien </a:t>
            </a:r>
            <a:r>
              <a:rPr lang="en-GB" dirty="0" err="1"/>
              <a:t>créée</a:t>
            </a:r>
            <a:r>
              <a:rPr lang="en-GB" dirty="0"/>
              <a:t> . On fait de meme avec </a:t>
            </a:r>
            <a:r>
              <a:rPr lang="en-GB" dirty="0" err="1"/>
              <a:t>joueur</a:t>
            </a:r>
            <a:r>
              <a:rPr lang="en-GB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14969-5423-4970-9E53-491AFC29036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7265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r>
              <a:rPr lang="en-GB" dirty="0" err="1"/>
              <a:t>Ensuite</a:t>
            </a:r>
            <a:r>
              <a:rPr lang="en-GB" dirty="0"/>
              <a:t> on </a:t>
            </a:r>
            <a:r>
              <a:rPr lang="en-GB" dirty="0" err="1"/>
              <a:t>crée</a:t>
            </a:r>
            <a:r>
              <a:rPr lang="en-GB" dirty="0"/>
              <a:t> un docker-compose.yml qui vas </a:t>
            </a:r>
            <a:r>
              <a:rPr lang="en-GB" dirty="0" err="1"/>
              <a:t>préciser</a:t>
            </a:r>
            <a:r>
              <a:rPr lang="en-GB" dirty="0"/>
              <a:t> </a:t>
            </a:r>
            <a:r>
              <a:rPr lang="en-GB" dirty="0" err="1"/>
              <a:t>quelles</a:t>
            </a:r>
            <a:r>
              <a:rPr lang="en-GB" dirty="0"/>
              <a:t> images lancer la on </a:t>
            </a:r>
            <a:r>
              <a:rPr lang="en-GB" dirty="0" err="1"/>
              <a:t>lui</a:t>
            </a:r>
            <a:r>
              <a:rPr lang="en-GB" dirty="0"/>
              <a:t> </a:t>
            </a:r>
            <a:r>
              <a:rPr lang="en-GB" dirty="0" err="1"/>
              <a:t>dit</a:t>
            </a:r>
            <a:r>
              <a:rPr lang="en-GB" dirty="0"/>
              <a:t> </a:t>
            </a:r>
            <a:r>
              <a:rPr lang="en-GB" dirty="0" err="1"/>
              <a:t>donc</a:t>
            </a:r>
            <a:r>
              <a:rPr lang="en-GB" dirty="0"/>
              <a:t> de </a:t>
            </a:r>
            <a:r>
              <a:rPr lang="en-GB" dirty="0" err="1"/>
              <a:t>recupérer</a:t>
            </a:r>
            <a:r>
              <a:rPr lang="en-GB" dirty="0"/>
              <a:t> les images </a:t>
            </a:r>
            <a:r>
              <a:rPr lang="en-GB" dirty="0" err="1"/>
              <a:t>serveur</a:t>
            </a:r>
            <a:r>
              <a:rPr lang="en-GB" dirty="0"/>
              <a:t> et </a:t>
            </a:r>
            <a:r>
              <a:rPr lang="en-GB" dirty="0" err="1"/>
              <a:t>joueur</a:t>
            </a:r>
            <a:r>
              <a:rPr lang="en-GB" dirty="0"/>
              <a:t> et on les lance avec </a:t>
            </a:r>
            <a:r>
              <a:rPr lang="en-GB" dirty="0" err="1"/>
              <a:t>une</a:t>
            </a:r>
            <a:r>
              <a:rPr lang="en-GB" dirty="0"/>
              <a:t> </a:t>
            </a:r>
            <a:r>
              <a:rPr lang="en-GB" dirty="0" err="1"/>
              <a:t>commande</a:t>
            </a:r>
            <a:r>
              <a:rPr lang="en-GB" dirty="0"/>
              <a:t> docker compose</a:t>
            </a:r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14969-5423-4970-9E53-491AFC29036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3106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 </a:t>
            </a:r>
            <a:r>
              <a:rPr lang="en-GB" dirty="0" err="1"/>
              <a:t>retouve</a:t>
            </a:r>
            <a:r>
              <a:rPr lang="en-GB" dirty="0"/>
              <a:t> bien les </a:t>
            </a:r>
            <a:r>
              <a:rPr lang="en-GB" dirty="0" err="1"/>
              <a:t>commandes</a:t>
            </a:r>
            <a:r>
              <a:rPr lang="en-GB" dirty="0"/>
              <a:t> </a:t>
            </a:r>
            <a:r>
              <a:rPr lang="en-GB" dirty="0" err="1"/>
              <a:t>précisées</a:t>
            </a:r>
            <a:r>
              <a:rPr lang="en-GB" dirty="0"/>
              <a:t> dans le Dockerfile de </a:t>
            </a:r>
            <a:r>
              <a:rPr lang="en-GB" dirty="0" err="1"/>
              <a:t>chaque</a:t>
            </a:r>
            <a:r>
              <a:rPr lang="en-GB" dirty="0"/>
              <a:t> images </a:t>
            </a:r>
            <a:r>
              <a:rPr lang="en-GB" dirty="0" err="1"/>
              <a:t>crées</a:t>
            </a:r>
            <a:r>
              <a:rPr lang="en-GB" dirty="0"/>
              <a:t> et on </a:t>
            </a:r>
            <a:r>
              <a:rPr lang="en-GB" dirty="0" err="1"/>
              <a:t>voit</a:t>
            </a:r>
            <a:r>
              <a:rPr lang="en-GB" dirty="0"/>
              <a:t> </a:t>
            </a:r>
            <a:r>
              <a:rPr lang="en-GB" dirty="0" err="1"/>
              <a:t>qu’il</a:t>
            </a:r>
            <a:r>
              <a:rPr lang="en-GB" dirty="0"/>
              <a:t> les a bien </a:t>
            </a:r>
            <a:r>
              <a:rPr lang="en-GB" dirty="0" err="1"/>
              <a:t>lancées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14969-5423-4970-9E53-491AFC29036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099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Video demo docker compose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14969-5423-4970-9E53-491AFC29036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449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6726063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87" y="4243845"/>
            <a:ext cx="2307831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6726064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833787" y="2590078"/>
            <a:ext cx="2307832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242" y="2733709"/>
            <a:ext cx="6069268" cy="1373070"/>
          </a:xfrm>
        </p:spPr>
        <p:txBody>
          <a:bodyPr anchor="b">
            <a:noAutofit/>
          </a:bodyPr>
          <a:lstStyle>
            <a:lvl1pPr algn="r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1" y="4394040"/>
            <a:ext cx="6108101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55655" y="5936188"/>
            <a:ext cx="2057400" cy="365125"/>
          </a:xfrm>
        </p:spPr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1" y="5936189"/>
            <a:ext cx="4021666" cy="365125"/>
          </a:xfrm>
        </p:spPr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399" y="2750337"/>
            <a:ext cx="1370293" cy="1356442"/>
          </a:xfrm>
        </p:spPr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44205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3" y="4711617"/>
            <a:ext cx="6894770" cy="544482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1639" y="609598"/>
            <a:ext cx="6896534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5256098"/>
            <a:ext cx="6894772" cy="5478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310"/>
            <a:ext cx="1149836" cy="1090789"/>
          </a:xfrm>
        </p:spPr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40622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2" name="Picture 21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3" name="Picture 22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5" y="609597"/>
            <a:ext cx="6896534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889151" cy="1101764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616"/>
            <a:ext cx="1149836" cy="1090789"/>
          </a:xfrm>
        </p:spPr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776880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30" name="Picture 29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1" name="Picture 30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921" y="616983"/>
            <a:ext cx="642514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89438" y="3660763"/>
            <a:ext cx="5987731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903919" cy="110176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  <p:sp>
        <p:nvSpPr>
          <p:cNvPr id="27" name="TextBox 26"/>
          <p:cNvSpPr txBox="1"/>
          <p:nvPr/>
        </p:nvSpPr>
        <p:spPr>
          <a:xfrm>
            <a:off x="270932" y="748116"/>
            <a:ext cx="5334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967191" y="2998573"/>
            <a:ext cx="457200" cy="5847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197115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3" name="Picture 22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4" name="Picture 23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8" y="4710340"/>
            <a:ext cx="6896534" cy="5898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9" y="5300150"/>
            <a:ext cx="6896534" cy="51195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453446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32629" y="2329489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39777" y="3015290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8413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879710" y="3007906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26136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233520" y="3007905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979347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35" name="Picture 34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6" name="Picture 35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37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32391" y="4297503"/>
            <a:ext cx="21922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32391" y="2336873"/>
            <a:ext cx="2192257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32391" y="4873765"/>
            <a:ext cx="219225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0497" y="4297503"/>
            <a:ext cx="221507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870497" y="2336873"/>
            <a:ext cx="221507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869483" y="4873764"/>
            <a:ext cx="2218004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31028" y="4297503"/>
            <a:ext cx="219433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231027" y="2336873"/>
            <a:ext cx="2194333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230934" y="4873762"/>
            <a:ext cx="2197239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133994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7" name="Picture 16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8" name="Picture 17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>
            <a:lvl1pPr algn="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431641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 rot="5400000">
            <a:off x="4575305" y="2747178"/>
            <a:ext cx="6862555" cy="1368199"/>
            <a:chOff x="2281445" y="609600"/>
            <a:chExt cx="6862555" cy="1368199"/>
          </a:xfrm>
        </p:grpSpPr>
        <p:sp>
          <p:nvSpPr>
            <p:cNvPr id="12" name="Rectangle 11"/>
            <p:cNvSpPr/>
            <p:nvPr/>
          </p:nvSpPr>
          <p:spPr>
            <a:xfrm>
              <a:off x="2281445" y="609601"/>
              <a:ext cx="5285695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7710769" y="609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64798" y="609597"/>
            <a:ext cx="1069602" cy="4461936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241" y="609598"/>
            <a:ext cx="6576359" cy="5326589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144" y="5936188"/>
            <a:ext cx="2057400" cy="365125"/>
          </a:xfrm>
        </p:spPr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241" y="5936189"/>
            <a:ext cx="4518959" cy="365125"/>
          </a:xfrm>
        </p:spPr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31152" y="5432500"/>
            <a:ext cx="1149636" cy="1273100"/>
          </a:xfrm>
        </p:spPr>
        <p:txBody>
          <a:bodyPr anchor="t"/>
          <a:lstStyle>
            <a:lvl1pPr algn="ctr">
              <a:defRPr/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500576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DB92D043-F681-423E-B2A1-C3408590F1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xmlns="" id="{7B9E4FE8-809C-4003-88EB-0518B6747D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7B452BBB-0BCE-4686-B786-8401A0AF1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D70D4B53-0456-404E-BC53-97ED93F40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C92FFB0F-4246-42DA-80F2-11A359595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504702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406C67DD-695C-4D7D-AF8B-2BCBBEC3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843DFDAF-37A7-4ADC-83F0-2CCC0F5E7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963BB467-F0BF-447A-98F9-852A528F0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0C660151-0989-4F0D-9C42-6A05943E1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56CE3141-DB14-45D8-A0A1-8C38F7840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96866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8" name="Picture 2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9" name="Picture 2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714417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6DB08832-1806-4EB8-969E-FFDE658CE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0B5E298B-968A-4665-8C5C-8DFF527E8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1E6228B5-AF76-4A5C-974E-65FAAC619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482F122D-60E0-46A0-89BB-C91C8EBBB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5D1396E6-0AF9-42F3-8923-6D5E058FB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615170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E4B2D6B-64E9-4F2F-B659-716AF5A8C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2D386A45-008F-435E-9246-2B4AA8FB45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xmlns="" id="{2453185C-989E-4D01-8F1E-F87B0545E5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xmlns="" id="{93B3C459-15AC-4AC9-9650-751FA5EF4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xmlns="" id="{0B9ED1C5-7CE7-49B8-B17E-EBBAD2904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xmlns="" id="{994A0B64-9307-404D-B2E2-FD8FB2EE7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243315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90BB2A2-0937-40F3-AB77-CDF947E9A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DE6E037F-1461-4F3B-AB0C-385F148F0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xmlns="" id="{D8B5D4A4-58C3-480C-9A38-36E799F74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xmlns="" id="{83F564BD-3F3D-4A7B-B9FB-BD14F2DDE1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xmlns="" id="{8D54D95F-AB43-4138-8373-808A48A0AE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xmlns="" id="{1B751B6A-5BC2-49AC-8E9D-62514B858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xmlns="" id="{5996397C-0805-4C96-98F7-45025A4CC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xmlns="" id="{09983FFE-9CED-437B-832A-7ED606685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440450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D0A41DEA-6893-4EE5-9AA8-38721995F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xmlns="" id="{D87E5FC7-1A82-4E40-ABC8-E8EDF7DB0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xmlns="" id="{7E6AD409-A68A-470D-A840-DE2BEAC6D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B35694D8-C454-4E1A-880A-67682EB21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745475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xmlns="" id="{0D733E1A-69CC-4A54-B2DF-807C056B7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xmlns="" id="{30AE6ECB-F45D-4B55-B683-793E90FE8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5B66E452-5418-4856-8E86-512FC4687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88694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5CE8EEDE-5727-45D7-9AC9-6D095307A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79C9DFAD-7D23-4426-A639-147E85A90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5FE2DB16-90CD-431F-AE83-190E1E1586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xmlns="" id="{C6913F93-D4F6-4A88-9C25-9F86CA44A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xmlns="" id="{F3E0FEBB-3FFF-48F9-A89B-22762CFCB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xmlns="" id="{1EA11CC2-4741-43F2-A96C-6C77AAB4F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727968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2908FC57-BD7C-46D2-851D-0CFDA5CE4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xmlns="" id="{17DA3F70-7976-4A32-AB4A-EA84B7079F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B8264DF4-84F0-44DA-9DC3-ADA295242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xmlns="" id="{9D75BF8F-3DE8-4877-A32C-0E1344000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xmlns="" id="{96186D60-1186-4BC9-87D6-723C24F30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xmlns="" id="{2DF7D572-6AA2-40C6-9412-7A552E304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553088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61D2698F-C3A0-40F0-A23C-2555CE4E9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xmlns="" id="{1A4C8EA1-DEAB-497C-A87E-1B2AE93DF6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C98B7112-0BBF-4BA5-BA73-C23FC0532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0650C57A-C125-45BC-BE17-5085495B4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FDE60E2A-5636-4614-81E6-B96FF1B6F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793493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xmlns="" id="{9D8A2B88-BF90-477E-888C-C7B13B5CC7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xmlns="" id="{21DC1045-936E-4E6C-AF10-D23DC0D0CA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3177D319-3D7E-4F27-8E06-DAB4E6F5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BE697D47-F835-4529-98DD-4AF078D68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90EE1E43-CE2A-4E0D-82E7-26079ED08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13469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2728432"/>
            <a:ext cx="9161969" cy="1677035"/>
            <a:chOff x="0" y="2895600"/>
            <a:chExt cx="9161969" cy="1677035"/>
          </a:xfrm>
        </p:grpSpPr>
        <p:pic>
          <p:nvPicPr>
            <p:cNvPr id="19" name="Picture 1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0" name="Picture 19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2869895"/>
            <a:ext cx="688915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639" y="4232172"/>
            <a:ext cx="688915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65810" y="5936188"/>
            <a:ext cx="2057400" cy="365125"/>
          </a:xfrm>
        </p:spPr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0" y="5936189"/>
            <a:ext cx="4834673" cy="365125"/>
          </a:xfrm>
        </p:spPr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6438" y="2869896"/>
            <a:ext cx="1149836" cy="1090789"/>
          </a:xfrm>
        </p:spPr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26887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53228"/>
            <a:ext cx="6887390" cy="108093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2336873"/>
            <a:ext cx="3357899" cy="3599316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61128" y="2336873"/>
            <a:ext cx="3359661" cy="3599316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34225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9" name="Picture 2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0" name="Picture 29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30"/>
            <a:ext cx="6896534" cy="108093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0988" y="2336874"/>
            <a:ext cx="3145080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638" y="3030009"/>
            <a:ext cx="3367045" cy="2906179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82646" y="2336873"/>
            <a:ext cx="3145527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61129" y="3030009"/>
            <a:ext cx="3367044" cy="2906179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31110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6" name="Picture 15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7" name="Picture 16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07562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HD-ShadowShort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71"/>
          <a:stretch/>
        </p:blipFill>
        <p:spPr>
          <a:xfrm>
            <a:off x="7717217" y="1973262"/>
            <a:ext cx="1444752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710769" y="609600"/>
            <a:ext cx="1433231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02156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7"/>
            <a:ext cx="6896534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385" y="2336874"/>
            <a:ext cx="3913788" cy="359931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2336873"/>
            <a:ext cx="2796240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7431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10956" y="2336874"/>
            <a:ext cx="3917217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2336874"/>
            <a:ext cx="2798487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3223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ames\Desktop\msft\Berlin\build Assets\hashOverlaySD-FullResolve.png"/>
          <p:cNvPicPr>
            <a:picLocks noChangeAspect="1" noChangeArrowheads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2336873"/>
            <a:ext cx="6887389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67881" y="593618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5936189"/>
            <a:ext cx="4834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48600" y="753228"/>
            <a:ext cx="1157674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251058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xmlns="" id="{74BC5F38-929F-4706-B198-B31E90D79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8CB2F19B-1BBF-4394-BB9D-EDA7A453B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328CF2E6-D7C9-4F86-9815-379E906DE1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04A27F78-FCEB-437E-BC18-537051C47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3916DF36-21A0-40EA-8404-8E3F7ED15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20628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CEF8CD31-CCB0-4019-B893-797A0F2D2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692" y="1495082"/>
            <a:ext cx="7630616" cy="936104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fr-FR" sz="6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Projet de développement</a:t>
            </a:r>
            <a:br>
              <a:rPr lang="fr-FR" sz="6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</a:br>
            <a:r>
              <a:rPr lang="fr-FR" dirty="0"/>
              <a:t/>
            </a:r>
            <a:br>
              <a:rPr lang="fr-FR" dirty="0"/>
            </a:br>
            <a:endParaRPr lang="en-GB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xmlns="" id="{C44423AF-9138-4137-A860-2DFBC924A2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512" y="2743200"/>
            <a:ext cx="6496236" cy="1371600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fr-FR" sz="5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+mj-ea"/>
                <a:cs typeface="+mj-cs"/>
              </a:rPr>
              <a:t>    Jeu du Takenoko</a:t>
            </a:r>
          </a:p>
          <a:p>
            <a:r>
              <a:rPr lang="fr-FR" dirty="0"/>
              <a:t> </a:t>
            </a:r>
          </a:p>
          <a:p>
            <a:r>
              <a:rPr lang="fr-FR" dirty="0"/>
              <a:t>Yacine Lotfi, Chloé Maccarinelli, Pierre Marion, Alexandre Trujillo</a:t>
            </a:r>
          </a:p>
          <a:p>
            <a:endParaRPr lang="en-GB" dirty="0"/>
          </a:p>
        </p:txBody>
      </p:sp>
      <p:pic>
        <p:nvPicPr>
          <p:cNvPr id="18" name="Image 17" descr="C:\Users\Utilisateur\AppData\Local\Microsoft\Windows\INetCache\Content.MSO\C3B655BA.tmp">
            <a:extLst>
              <a:ext uri="{FF2B5EF4-FFF2-40B4-BE49-F238E27FC236}">
                <a16:creationId xmlns:a16="http://schemas.microsoft.com/office/drawing/2014/main" xmlns="" id="{3F142451-937A-4215-B382-6D52EE2DDF4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2743200"/>
            <a:ext cx="137160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F005C24-5C74-4535-855D-6F01D45736B9}"/>
              </a:ext>
            </a:extLst>
          </p:cNvPr>
          <p:cNvSpPr/>
          <p:nvPr/>
        </p:nvSpPr>
        <p:spPr>
          <a:xfrm>
            <a:off x="57606" y="4797152"/>
            <a:ext cx="89788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Master 1 Informatique S2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2888850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93C1CAE4-49A7-48E3-B670-DAB77AD2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Docker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xmlns="" id="{4CFFDF70-9E95-400D-8666-133D5286BC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596960"/>
            <a:ext cx="3544107" cy="1664079"/>
          </a:xfrm>
        </p:spPr>
      </p:pic>
    </p:spTree>
    <p:extLst>
      <p:ext uri="{BB962C8B-B14F-4D97-AF65-F5344CB8AC3E}">
        <p14:creationId xmlns:p14="http://schemas.microsoft.com/office/powerpoint/2010/main" val="2623576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60EA7E63-7385-49E4-B30D-3E6ACD404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Docker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2E32B504-77C0-4E3D-AB80-FC9C85B440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87" y="2602334"/>
            <a:ext cx="8471825" cy="1653331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fr-FR" altLang="fr-FR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fr-FR" altLang="fr-FR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java:</a:t>
            </a:r>
            <a:r>
              <a:rPr lang="fr-FR" altLang="fr-FR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lang="fr-FR" altLang="fr-FR" sz="4400" dirty="0">
              <a:latin typeface="Arial" panose="020B0604020202020204" pitchFamily="34" charset="0"/>
            </a:endParaRPr>
          </a:p>
          <a:p>
            <a:pPr marL="457200" lvl="1" indent="0">
              <a:buNone/>
            </a:pPr>
            <a:endParaRPr lang="fr-FR" altLang="fr-FR" b="1" dirty="0">
              <a:solidFill>
                <a:srgbClr val="CC783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fr-FR" altLang="fr-FR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 </a:t>
            </a:r>
            <a:r>
              <a:rPr lang="fr-FR" altLang="fr-FR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</a:t>
            </a:r>
            <a:r>
              <a:rPr lang="fr-FR" altLang="fr-FR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altLang="fr-FR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serveur-1</a:t>
            </a:r>
            <a:r>
              <a:rPr lang="fr-FR" altLang="fr-FR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.0</a:t>
            </a:r>
            <a:r>
              <a:rPr lang="fr-FR" altLang="fr-FR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.jar serveur-1</a:t>
            </a:r>
            <a:r>
              <a:rPr lang="fr-FR" altLang="fr-FR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.0</a:t>
            </a:r>
            <a:r>
              <a:rPr lang="fr-FR" altLang="fr-FR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.jar</a:t>
            </a:r>
          </a:p>
          <a:p>
            <a:pPr marL="457200" lvl="1" indent="0">
              <a:buNone/>
            </a:pPr>
            <a:r>
              <a:rPr lang="fr-FR" altLang="fr-FR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altLang="fr-FR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CMD </a:t>
            </a:r>
            <a:r>
              <a:rPr lang="fr-FR" altLang="fr-FR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altLang="fr-FR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"java"</a:t>
            </a:r>
            <a:r>
              <a:rPr lang="fr-FR" altLang="fr-FR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r-FR" altLang="fr-FR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"-jar"</a:t>
            </a:r>
            <a:r>
              <a:rPr lang="fr-FR" altLang="fr-FR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r-FR" altLang="fr-FR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"serveur-1.0.jar"</a:t>
            </a:r>
            <a:r>
              <a:rPr lang="fr-FR" altLang="fr-FR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3301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3">
            <a:extLst>
              <a:ext uri="{FF2B5EF4-FFF2-40B4-BE49-F238E27FC236}">
                <a16:creationId xmlns:a16="http://schemas.microsoft.com/office/drawing/2014/main" xmlns="" id="{4B93B726-9A5D-40AB-86F2-19451AD9E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000" y="1328949"/>
            <a:ext cx="6511999" cy="4200101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27C027EE-8413-4883-BA3F-26E67FB14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424" y="548680"/>
            <a:ext cx="5391149" cy="72008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defTabSz="914400">
              <a:buNone/>
            </a:pPr>
            <a:r>
              <a:rPr lang="en-US" sz="2400" dirty="0">
                <a:latin typeface="Arial Narrow" panose="020B0606020202030204" pitchFamily="34" charset="0"/>
              </a:rPr>
              <a:t>docker build –f Dockerfile –t </a:t>
            </a:r>
            <a:r>
              <a:rPr lang="en-US" sz="2400" dirty="0" err="1">
                <a:latin typeface="Arial Narrow" panose="020B0606020202030204" pitchFamily="34" charset="0"/>
              </a:rPr>
              <a:t>serveur</a:t>
            </a:r>
            <a:r>
              <a:rPr lang="en-US" sz="2400" dirty="0">
                <a:latin typeface="Arial Narrow" panose="020B0606020202030204" pitchFamily="34" charset="0"/>
              </a:rPr>
              <a:t> .</a:t>
            </a:r>
          </a:p>
          <a:p>
            <a:pPr marL="0" indent="0" defTabSz="914400">
              <a:buNone/>
            </a:pPr>
            <a:endParaRPr lang="en-US" sz="13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360A460-B1A1-4257-A457-7BCE78F01E23}"/>
              </a:ext>
            </a:extLst>
          </p:cNvPr>
          <p:cNvSpPr/>
          <p:nvPr/>
        </p:nvSpPr>
        <p:spPr>
          <a:xfrm>
            <a:off x="1321071" y="4941168"/>
            <a:ext cx="6506928" cy="348221"/>
          </a:xfrm>
          <a:prstGeom prst="rect">
            <a:avLst/>
          </a:prstGeom>
          <a:noFill/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746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D832AE13-DCC9-4113-8F53-D3F1FE4F1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Docker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xmlns="" id="{C7E14C8C-73C3-44C5-95B4-D72D7F972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19772" y="2348880"/>
            <a:ext cx="4104456" cy="406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41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27C027EE-8413-4883-BA3F-26E67FB14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424" y="548680"/>
            <a:ext cx="5391149" cy="720080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0" indent="0" algn="ctr" defTabSz="914400">
              <a:buNone/>
            </a:pPr>
            <a:r>
              <a:rPr lang="en-US" sz="2400" dirty="0">
                <a:latin typeface="Arial Narrow" panose="020B0606020202030204" pitchFamily="34" charset="0"/>
              </a:rPr>
              <a:t>docker-compose up –d</a:t>
            </a:r>
          </a:p>
          <a:p>
            <a:pPr marL="0" indent="0" algn="ctr" defTabSz="914400">
              <a:buNone/>
            </a:pPr>
            <a:r>
              <a:rPr lang="en-US" sz="2400" dirty="0">
                <a:latin typeface="Arial Narrow" panose="020B0606020202030204" pitchFamily="34" charset="0"/>
              </a:rPr>
              <a:t>docker-compose </a:t>
            </a:r>
            <a:r>
              <a:rPr lang="en-US" sz="2400" dirty="0" err="1">
                <a:latin typeface="Arial Narrow" panose="020B0606020202030204" pitchFamily="34" charset="0"/>
              </a:rPr>
              <a:t>ps</a:t>
            </a:r>
            <a:endParaRPr lang="en-US" sz="2400" dirty="0">
              <a:latin typeface="Arial Narrow" panose="020B0606020202030204" pitchFamily="34" charset="0"/>
            </a:endParaRPr>
          </a:p>
          <a:p>
            <a:pPr marL="0" indent="0" defTabSz="914400">
              <a:buNone/>
            </a:pPr>
            <a:endParaRPr lang="en-US" sz="1350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xmlns="" id="{5D08B3A3-8480-48B0-B0AF-39A268986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10" y="2132856"/>
            <a:ext cx="7533775" cy="225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51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BAD86F09-2970-44CF-8847-1506C437F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Démonstration</a:t>
            </a:r>
            <a:endParaRPr lang="en-GB" dirty="0"/>
          </a:p>
        </p:txBody>
      </p:sp>
      <p:pic>
        <p:nvPicPr>
          <p:cNvPr id="4" name="docker-compose up">
            <a:hlinkClick r:id="" action="ppaction://media"/>
            <a:extLst>
              <a:ext uri="{FF2B5EF4-FFF2-40B4-BE49-F238E27FC236}">
                <a16:creationId xmlns:a16="http://schemas.microsoft.com/office/drawing/2014/main" xmlns="" id="{3A19F4A0-55DF-40BD-BEF7-159F70C5735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496" y="2420888"/>
            <a:ext cx="9073008" cy="2582913"/>
          </a:xfrm>
        </p:spPr>
      </p:pic>
    </p:spTree>
    <p:extLst>
      <p:ext uri="{BB962C8B-B14F-4D97-AF65-F5344CB8AC3E}">
        <p14:creationId xmlns:p14="http://schemas.microsoft.com/office/powerpoint/2010/main" val="2739901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4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D832AE13-DCC9-4113-8F53-D3F1FE4F1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Docker et Travis CI</a:t>
            </a:r>
          </a:p>
        </p:txBody>
      </p:sp>
      <p:pic>
        <p:nvPicPr>
          <p:cNvPr id="8" name="Espace réservé du contenu 3">
            <a:extLst>
              <a:ext uri="{FF2B5EF4-FFF2-40B4-BE49-F238E27FC236}">
                <a16:creationId xmlns:a16="http://schemas.microsoft.com/office/drawing/2014/main" xmlns="" id="{DFAE08A6-B38F-4B8A-98BB-55E2F6CD8F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827" y="1691193"/>
            <a:ext cx="4634880" cy="2433312"/>
          </a:xfrm>
          <a:prstGeom prst="rect">
            <a:avLst/>
          </a:prstGeom>
        </p:spPr>
      </p:pic>
      <p:pic>
        <p:nvPicPr>
          <p:cNvPr id="10" name="Espace réservé du contenu 4">
            <a:extLst>
              <a:ext uri="{FF2B5EF4-FFF2-40B4-BE49-F238E27FC236}">
                <a16:creationId xmlns:a16="http://schemas.microsoft.com/office/drawing/2014/main" xmlns="" id="{68AA3AB2-0CF3-476C-B535-A7561F3AAD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38" y="4762191"/>
            <a:ext cx="3544107" cy="1664079"/>
          </a:xfrm>
          <a:prstGeom prst="rect">
            <a:avLst/>
          </a:prstGeom>
        </p:spPr>
      </p:pic>
      <p:pic>
        <p:nvPicPr>
          <p:cNvPr id="14" name="Graphique 13">
            <a:extLst>
              <a:ext uri="{FF2B5EF4-FFF2-40B4-BE49-F238E27FC236}">
                <a16:creationId xmlns:a16="http://schemas.microsoft.com/office/drawing/2014/main" xmlns="" id="{D0450E5D-9E6E-4737-BD4A-D4271EFA68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39453" y="4705510"/>
            <a:ext cx="1777440" cy="1777440"/>
          </a:xfrm>
          <a:prstGeom prst="rect">
            <a:avLst/>
          </a:prstGeom>
        </p:spPr>
      </p:pic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xmlns="" id="{AA27A028-76F5-4220-A878-0751C880D6C1}"/>
              </a:ext>
            </a:extLst>
          </p:cNvPr>
          <p:cNvCxnSpPr>
            <a:cxnSpLocks/>
          </p:cNvCxnSpPr>
          <p:nvPr/>
        </p:nvCxnSpPr>
        <p:spPr>
          <a:xfrm>
            <a:off x="4493531" y="3517687"/>
            <a:ext cx="2032978" cy="168564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xmlns="" id="{F0FF6EDB-066B-425B-9525-73ECC56C7921}"/>
              </a:ext>
            </a:extLst>
          </p:cNvPr>
          <p:cNvCxnSpPr>
            <a:cxnSpLocks/>
          </p:cNvCxnSpPr>
          <p:nvPr/>
        </p:nvCxnSpPr>
        <p:spPr>
          <a:xfrm flipH="1">
            <a:off x="3419872" y="5841021"/>
            <a:ext cx="2729708" cy="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xmlns="" id="{6C21B33F-E8E1-489B-8D48-464A8EAB1CF8}"/>
              </a:ext>
            </a:extLst>
          </p:cNvPr>
          <p:cNvCxnSpPr>
            <a:cxnSpLocks/>
          </p:cNvCxnSpPr>
          <p:nvPr/>
        </p:nvCxnSpPr>
        <p:spPr>
          <a:xfrm flipH="1">
            <a:off x="2853839" y="3623522"/>
            <a:ext cx="1147379" cy="140031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xmlns="" id="{CC078ABB-D3E6-421B-8C29-48D0ACCADA8E}"/>
              </a:ext>
            </a:extLst>
          </p:cNvPr>
          <p:cNvCxnSpPr>
            <a:cxnSpLocks/>
          </p:cNvCxnSpPr>
          <p:nvPr/>
        </p:nvCxnSpPr>
        <p:spPr>
          <a:xfrm flipH="1" flipV="1">
            <a:off x="4391091" y="3738869"/>
            <a:ext cx="1972560" cy="172077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xmlns="" id="{D49A14D8-865E-4456-ABD3-7C60E210B56C}"/>
              </a:ext>
            </a:extLst>
          </p:cNvPr>
          <p:cNvCxnSpPr>
            <a:cxnSpLocks/>
          </p:cNvCxnSpPr>
          <p:nvPr/>
        </p:nvCxnSpPr>
        <p:spPr>
          <a:xfrm flipV="1">
            <a:off x="3018402" y="3779304"/>
            <a:ext cx="1181216" cy="138750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433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D832AE13-DCC9-4113-8F53-D3F1FE4F1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Docker et Travis CI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0F606860-1EBB-4DA6-BACB-CB360000D5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217"/>
          <a:stretch/>
        </p:blipFill>
        <p:spPr>
          <a:xfrm>
            <a:off x="3347864" y="2924944"/>
            <a:ext cx="5172075" cy="233154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DF069706-5846-4992-B868-5C3C1BD661D3}"/>
              </a:ext>
            </a:extLst>
          </p:cNvPr>
          <p:cNvSpPr txBox="1"/>
          <p:nvPr/>
        </p:nvSpPr>
        <p:spPr>
          <a:xfrm>
            <a:off x="395536" y="2555612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Modification du travis.yml</a:t>
            </a:r>
          </a:p>
        </p:txBody>
      </p:sp>
    </p:spTree>
    <p:extLst>
      <p:ext uri="{BB962C8B-B14F-4D97-AF65-F5344CB8AC3E}">
        <p14:creationId xmlns:p14="http://schemas.microsoft.com/office/powerpoint/2010/main" val="3693907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BFE4DFF2-A23A-4E06-AF28-862896B2F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53228"/>
            <a:ext cx="7428173" cy="1080938"/>
          </a:xfrm>
        </p:spPr>
        <p:txBody>
          <a:bodyPr/>
          <a:lstStyle/>
          <a:p>
            <a:pPr algn="ctr"/>
            <a:r>
              <a:rPr lang="fr-FR">
                <a:latin typeface="Arial Narrow" panose="020B0606020202030204" pitchFamily="34" charset="0"/>
              </a:rPr>
              <a:t>     Exécution du script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7C8D6242-2ADB-4A21-A212-4893F2494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xmlns="" id="{1A983CBB-1DD3-45B0-A055-309927D10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88" y="2132856"/>
            <a:ext cx="78410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28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A6118A02-89E7-424A-8ADA-7C380F3CE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Découpage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4DEDF7E4-8CDA-4AC3-90B3-0C8AF8335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pPr marL="0" indent="0">
              <a:buNone/>
            </a:pPr>
            <a:r>
              <a:rPr lang="fr-FR" dirty="0"/>
              <a:t>Découpage en 3 sous-projets :</a:t>
            </a:r>
          </a:p>
          <a:p>
            <a:endParaRPr lang="fr-FR" dirty="0"/>
          </a:p>
          <a:p>
            <a:r>
              <a:rPr lang="fr-FR" dirty="0"/>
              <a:t>Serveur (fonction de serveur)</a:t>
            </a:r>
          </a:p>
          <a:p>
            <a:r>
              <a:rPr lang="fr-FR" dirty="0"/>
              <a:t>Joueur (fonction de serveur)</a:t>
            </a:r>
          </a:p>
          <a:p>
            <a:r>
              <a:rPr lang="fr-FR" dirty="0"/>
              <a:t>Commun</a:t>
            </a:r>
          </a:p>
        </p:txBody>
      </p:sp>
    </p:spTree>
    <p:extLst>
      <p:ext uri="{BB962C8B-B14F-4D97-AF65-F5344CB8AC3E}">
        <p14:creationId xmlns:p14="http://schemas.microsoft.com/office/powerpoint/2010/main" val="1500244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216E6316-73DA-477C-8C4A-E4568B2E2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Implémentation sous forme de web service REST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C89DD89F-B648-433A-90B1-87723FE21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336873"/>
            <a:ext cx="8359080" cy="359931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9156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0FFF0AC2-E23B-4168-AB2C-FB1F40B23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Démonstration</a:t>
            </a:r>
            <a:endParaRPr lang="en-GB" dirty="0"/>
          </a:p>
        </p:txBody>
      </p:sp>
      <p:pic>
        <p:nvPicPr>
          <p:cNvPr id="4" name="30 parties à 2 joueurs normales">
            <a:hlinkClick r:id="" action="ppaction://media"/>
            <a:extLst>
              <a:ext uri="{FF2B5EF4-FFF2-40B4-BE49-F238E27FC236}">
                <a16:creationId xmlns:a16="http://schemas.microsoft.com/office/drawing/2014/main" xmlns="" id="{299BD2AF-112F-4621-80FB-AC516C8886F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496" y="2204864"/>
            <a:ext cx="9073008" cy="3744416"/>
          </a:xfrm>
        </p:spPr>
      </p:pic>
    </p:spTree>
    <p:extLst>
      <p:ext uri="{BB962C8B-B14F-4D97-AF65-F5344CB8AC3E}">
        <p14:creationId xmlns:p14="http://schemas.microsoft.com/office/powerpoint/2010/main" val="40919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140BB391-496F-4E9B-9169-A9851CD2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240" y="753228"/>
            <a:ext cx="7210396" cy="1080938"/>
          </a:xfrm>
        </p:spPr>
        <p:txBody>
          <a:bodyPr>
            <a:normAutofit/>
          </a:bodyPr>
          <a:lstStyle/>
          <a:p>
            <a:r>
              <a:rPr lang="en-GB" dirty="0"/>
              <a:t>Tests cucumber et Travis CI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xmlns="" id="{4326A91B-FAB2-41F6-9C45-C85E5B5D64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8058298"/>
              </p:ext>
            </p:extLst>
          </p:nvPr>
        </p:nvGraphicFramePr>
        <p:xfrm>
          <a:off x="510777" y="2336800"/>
          <a:ext cx="8122981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6393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5D0C2EB8-44C3-4FC1-BD85-8D8E5E001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Cucumber et Travis CI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48E1FE21-9D47-486B-A5C4-56FF323561A2}"/>
              </a:ext>
            </a:extLst>
          </p:cNvPr>
          <p:cNvSpPr txBox="1"/>
          <p:nvPr/>
        </p:nvSpPr>
        <p:spPr>
          <a:xfrm>
            <a:off x="2987824" y="2780928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Partie</a:t>
            </a:r>
            <a:r>
              <a:rPr lang="en-GB" dirty="0"/>
              <a:t> pour </a:t>
            </a:r>
            <a:r>
              <a:rPr lang="en-GB" dirty="0" err="1"/>
              <a:t>parler</a:t>
            </a:r>
            <a:r>
              <a:rPr lang="en-GB" dirty="0"/>
              <a:t> des tests</a:t>
            </a:r>
          </a:p>
        </p:txBody>
      </p:sp>
    </p:spTree>
    <p:extLst>
      <p:ext uri="{BB962C8B-B14F-4D97-AF65-F5344CB8AC3E}">
        <p14:creationId xmlns:p14="http://schemas.microsoft.com/office/powerpoint/2010/main" val="4077944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1597AC97-D4A7-42FC-9D67-A7CB2413C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Cucumber et Travis CI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xmlns="" id="{8DFCDD91-AE31-4AA0-B641-A7B7CC4E13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3400" y="2336800"/>
            <a:ext cx="6888163" cy="3598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Partie</a:t>
            </a:r>
            <a:r>
              <a:rPr lang="en-GB" dirty="0"/>
              <a:t> pour </a:t>
            </a:r>
            <a:r>
              <a:rPr lang="en-GB" dirty="0" err="1"/>
              <a:t>parler</a:t>
            </a:r>
            <a:r>
              <a:rPr lang="en-GB" dirty="0"/>
              <a:t> des tests</a:t>
            </a:r>
          </a:p>
        </p:txBody>
      </p:sp>
    </p:spTree>
    <p:extLst>
      <p:ext uri="{BB962C8B-B14F-4D97-AF65-F5344CB8AC3E}">
        <p14:creationId xmlns:p14="http://schemas.microsoft.com/office/powerpoint/2010/main" val="479929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xmlns="" id="{D8A29301-FF93-498F-9F3A-E640AB70D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3" y="752475"/>
            <a:ext cx="6896100" cy="1081088"/>
          </a:xfrm>
        </p:spPr>
        <p:txBody>
          <a:bodyPr/>
          <a:lstStyle/>
          <a:p>
            <a:pPr algn="ctr"/>
            <a:r>
              <a:rPr lang="en-GB" dirty="0"/>
              <a:t>Cucumber et Travis CI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780928"/>
            <a:ext cx="4735120" cy="316835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144" y="3897052"/>
            <a:ext cx="2854350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83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55B3C3B-3FCB-4666-A963-E76519E66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Cucumber et Travis CI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xmlns="" id="{8469CA1B-8AC7-436B-A99D-2AA7DC7A4B8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3400" y="2336800"/>
            <a:ext cx="6888163" cy="3598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Partie</a:t>
            </a:r>
            <a:r>
              <a:rPr lang="en-GB" dirty="0"/>
              <a:t> pour </a:t>
            </a:r>
            <a:r>
              <a:rPr lang="en-GB" dirty="0" err="1"/>
              <a:t>parler</a:t>
            </a:r>
            <a:r>
              <a:rPr lang="en-GB" dirty="0"/>
              <a:t> de </a:t>
            </a:r>
            <a:r>
              <a:rPr lang="en-GB" dirty="0" err="1"/>
              <a:t>travis</a:t>
            </a:r>
            <a:r>
              <a:rPr lang="en-GB" dirty="0"/>
              <a:t>  (SANS DOCKER!!!!!!)</a:t>
            </a:r>
          </a:p>
        </p:txBody>
      </p:sp>
    </p:spTree>
    <p:extLst>
      <p:ext uri="{BB962C8B-B14F-4D97-AF65-F5344CB8AC3E}">
        <p14:creationId xmlns:p14="http://schemas.microsoft.com/office/powerpoint/2010/main" val="1632569329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262</TotalTime>
  <Words>545</Words>
  <Application>Microsoft Office PowerPoint</Application>
  <PresentationFormat>Affichage à l'écran (4:3)</PresentationFormat>
  <Paragraphs>86</Paragraphs>
  <Slides>18</Slides>
  <Notes>12</Notes>
  <HiddenSlides>0</HiddenSlides>
  <MMClips>2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18</vt:i4>
      </vt:variant>
    </vt:vector>
  </HeadingPairs>
  <TitlesOfParts>
    <vt:vector size="26" baseType="lpstr">
      <vt:lpstr>Arial</vt:lpstr>
      <vt:lpstr>Arial Narrow</vt:lpstr>
      <vt:lpstr>Calibri</vt:lpstr>
      <vt:lpstr>Calibri Light</vt:lpstr>
      <vt:lpstr>Courier New</vt:lpstr>
      <vt:lpstr>Trebuchet MS</vt:lpstr>
      <vt:lpstr>Berlin</vt:lpstr>
      <vt:lpstr>Thème Office</vt:lpstr>
      <vt:lpstr>Projet de développement  </vt:lpstr>
      <vt:lpstr>Découpage</vt:lpstr>
      <vt:lpstr>Implémentation sous forme de web service REST</vt:lpstr>
      <vt:lpstr>Démonstration</vt:lpstr>
      <vt:lpstr>Tests cucumber et Travis CI</vt:lpstr>
      <vt:lpstr>Cucumber et Travis CI</vt:lpstr>
      <vt:lpstr>Cucumber et Travis CI</vt:lpstr>
      <vt:lpstr>Cucumber et Travis CI</vt:lpstr>
      <vt:lpstr>Cucumber et Travis CI</vt:lpstr>
      <vt:lpstr>Docker</vt:lpstr>
      <vt:lpstr>Docker</vt:lpstr>
      <vt:lpstr>Présentation PowerPoint</vt:lpstr>
      <vt:lpstr>Docker</vt:lpstr>
      <vt:lpstr>Présentation PowerPoint</vt:lpstr>
      <vt:lpstr>Démonstration</vt:lpstr>
      <vt:lpstr>Docker et Travis CI</vt:lpstr>
      <vt:lpstr>Docker et Travis CI</vt:lpstr>
      <vt:lpstr>     Exécution du script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de développement Master 1 Informatique S2 </dc:title>
  <dc:creator>Utilisateur</dc:creator>
  <cp:lastModifiedBy>Bibock</cp:lastModifiedBy>
  <cp:revision>28</cp:revision>
  <dcterms:created xsi:type="dcterms:W3CDTF">2019-05-12T07:04:12Z</dcterms:created>
  <dcterms:modified xsi:type="dcterms:W3CDTF">2019-05-13T08:17:13Z</dcterms:modified>
</cp:coreProperties>
</file>